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66" r:id="rId2"/>
    <p:sldId id="257" r:id="rId3"/>
    <p:sldId id="256" r:id="rId4"/>
    <p:sldId id="262" r:id="rId5"/>
    <p:sldId id="261" r:id="rId6"/>
    <p:sldId id="263" r:id="rId7"/>
    <p:sldId id="260" r:id="rId8"/>
    <p:sldId id="265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899"/>
    <p:restoredTop sz="94700"/>
  </p:normalViewPr>
  <p:slideViewPr>
    <p:cSldViewPr snapToGrid="0" snapToObjects="1">
      <p:cViewPr varScale="1">
        <p:scale>
          <a:sx n="105" d="100"/>
          <a:sy n="105" d="100"/>
        </p:scale>
        <p:origin x="1344" y="192"/>
      </p:cViewPr>
      <p:guideLst/>
    </p:cSldViewPr>
  </p:slideViewPr>
  <p:notesTextViewPr>
    <p:cViewPr>
      <p:scale>
        <a:sx n="1" d="1"/>
        <a:sy n="1" d="1"/>
      </p:scale>
      <p:origin x="0" y="-32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8210B0-5EA4-E441-BA0A-5BCE2392E0AA}" type="datetimeFigureOut">
              <a:rPr lang="de-DE" smtClean="0"/>
              <a:t>23.09.19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1C177D-D4A6-334E-BF3F-7F65FF1318E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4738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You</a:t>
            </a:r>
            <a:r>
              <a:rPr lang="de-DE" dirty="0"/>
              <a:t> all </a:t>
            </a:r>
            <a:r>
              <a:rPr lang="de-DE" dirty="0" err="1"/>
              <a:t>probably</a:t>
            </a:r>
            <a:r>
              <a:rPr lang="de-DE" dirty="0"/>
              <a:t> </a:t>
            </a:r>
            <a:r>
              <a:rPr lang="de-DE" dirty="0" err="1"/>
              <a:t>know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situation</a:t>
            </a:r>
            <a:r>
              <a:rPr lang="de-DE" baseline="0" dirty="0"/>
              <a:t> </a:t>
            </a:r>
            <a:r>
              <a:rPr lang="de-DE" baseline="0" dirty="0" err="1"/>
              <a:t>when</a:t>
            </a:r>
            <a:r>
              <a:rPr lang="de-DE" baseline="0" dirty="0"/>
              <a:t> </a:t>
            </a:r>
            <a:r>
              <a:rPr lang="de-DE" baseline="0" dirty="0" err="1"/>
              <a:t>you‘re</a:t>
            </a:r>
            <a:r>
              <a:rPr lang="de-DE" baseline="0" dirty="0"/>
              <a:t> </a:t>
            </a:r>
            <a:r>
              <a:rPr lang="de-DE" baseline="0" dirty="0" err="1"/>
              <a:t>searching</a:t>
            </a:r>
            <a:r>
              <a:rPr lang="de-DE" baseline="0" dirty="0"/>
              <a:t> </a:t>
            </a:r>
            <a:r>
              <a:rPr lang="de-DE" baseline="0" dirty="0" err="1"/>
              <a:t>your</a:t>
            </a:r>
            <a:r>
              <a:rPr lang="de-DE" baseline="0" dirty="0"/>
              <a:t> </a:t>
            </a:r>
            <a:r>
              <a:rPr lang="de-DE" baseline="0" dirty="0" err="1"/>
              <a:t>phone</a:t>
            </a:r>
            <a:r>
              <a:rPr lang="de-DE" baseline="0" dirty="0"/>
              <a:t>. </a:t>
            </a:r>
            <a:r>
              <a:rPr lang="de-DE" baseline="0" dirty="0" err="1"/>
              <a:t>One</a:t>
            </a:r>
            <a:r>
              <a:rPr lang="de-DE" baseline="0" dirty="0"/>
              <a:t> </a:t>
            </a:r>
            <a:r>
              <a:rPr lang="de-DE" baseline="0" dirty="0" err="1"/>
              <a:t>option</a:t>
            </a:r>
            <a:r>
              <a:rPr lang="de-DE" baseline="0" dirty="0"/>
              <a:t> </a:t>
            </a:r>
            <a:r>
              <a:rPr lang="de-DE" baseline="0" dirty="0" err="1"/>
              <a:t>is</a:t>
            </a:r>
            <a:r>
              <a:rPr lang="de-DE" baseline="0" dirty="0"/>
              <a:t> </a:t>
            </a:r>
            <a:r>
              <a:rPr lang="de-DE" baseline="0" dirty="0" err="1"/>
              <a:t>to</a:t>
            </a:r>
            <a:r>
              <a:rPr lang="de-DE" baseline="0" dirty="0"/>
              <a:t> </a:t>
            </a:r>
            <a:r>
              <a:rPr lang="de-DE" baseline="0" dirty="0" err="1"/>
              <a:t>search</a:t>
            </a:r>
            <a:r>
              <a:rPr lang="de-DE" baseline="0" dirty="0"/>
              <a:t> </a:t>
            </a:r>
            <a:r>
              <a:rPr lang="de-DE" baseline="0" dirty="0" err="1"/>
              <a:t>it</a:t>
            </a:r>
            <a:r>
              <a:rPr lang="de-DE" baseline="0" dirty="0"/>
              <a:t> </a:t>
            </a:r>
            <a:r>
              <a:rPr lang="de-DE" baseline="0" dirty="0" err="1"/>
              <a:t>with</a:t>
            </a:r>
            <a:r>
              <a:rPr lang="de-DE" baseline="0" dirty="0"/>
              <a:t> </a:t>
            </a:r>
            <a:r>
              <a:rPr lang="de-DE" baseline="0" dirty="0" err="1"/>
              <a:t>your</a:t>
            </a:r>
            <a:r>
              <a:rPr lang="de-DE" baseline="0" dirty="0"/>
              <a:t> </a:t>
            </a:r>
            <a:r>
              <a:rPr lang="de-DE" baseline="0" dirty="0" err="1"/>
              <a:t>eyes</a:t>
            </a:r>
            <a:r>
              <a:rPr lang="de-DE" baseline="0" dirty="0"/>
              <a:t> </a:t>
            </a:r>
            <a:r>
              <a:rPr lang="de-DE" baseline="0" dirty="0" err="1"/>
              <a:t>or</a:t>
            </a:r>
            <a:r>
              <a:rPr lang="de-DE" baseline="0" dirty="0"/>
              <a:t> </a:t>
            </a:r>
            <a:r>
              <a:rPr lang="de-DE" baseline="0" dirty="0" err="1"/>
              <a:t>you</a:t>
            </a:r>
            <a:r>
              <a:rPr lang="de-DE" baseline="0" dirty="0"/>
              <a:t> </a:t>
            </a:r>
            <a:r>
              <a:rPr lang="de-DE" baseline="0" dirty="0" err="1"/>
              <a:t>go</a:t>
            </a:r>
            <a:r>
              <a:rPr lang="de-DE" baseline="0" dirty="0"/>
              <a:t> </a:t>
            </a:r>
            <a:r>
              <a:rPr lang="de-DE" baseline="0" dirty="0" err="1"/>
              <a:t>to</a:t>
            </a:r>
            <a:r>
              <a:rPr lang="de-DE" baseline="0" dirty="0"/>
              <a:t> iPhone-Search, like I </a:t>
            </a:r>
            <a:r>
              <a:rPr lang="de-DE" baseline="0" dirty="0" err="1"/>
              <a:t>did</a:t>
            </a:r>
            <a:r>
              <a:rPr lang="de-DE" baseline="0" dirty="0"/>
              <a:t> </a:t>
            </a:r>
            <a:r>
              <a:rPr lang="de-DE" baseline="0" dirty="0" err="1"/>
              <a:t>for</a:t>
            </a:r>
            <a:r>
              <a:rPr lang="de-DE" baseline="0" dirty="0"/>
              <a:t> </a:t>
            </a:r>
            <a:r>
              <a:rPr lang="de-DE" baseline="0" dirty="0" err="1"/>
              <a:t>you</a:t>
            </a:r>
            <a:r>
              <a:rPr lang="de-DE" baseline="0" dirty="0"/>
              <a:t> </a:t>
            </a:r>
            <a:r>
              <a:rPr lang="de-DE" baseline="0" dirty="0" err="1"/>
              <a:t>here</a:t>
            </a:r>
            <a:r>
              <a:rPr lang="de-DE" baseline="0" dirty="0"/>
              <a:t>. </a:t>
            </a:r>
          </a:p>
          <a:p>
            <a:endParaRPr lang="de-DE" baseline="0" dirty="0"/>
          </a:p>
          <a:p>
            <a:r>
              <a:rPr lang="de-DE" baseline="0" dirty="0" err="1"/>
              <a:t>Two</a:t>
            </a:r>
            <a:r>
              <a:rPr lang="de-DE" baseline="0" dirty="0"/>
              <a:t> </a:t>
            </a:r>
            <a:r>
              <a:rPr lang="de-DE" baseline="0" dirty="0" err="1"/>
              <a:t>problems</a:t>
            </a:r>
            <a:r>
              <a:rPr lang="de-DE" baseline="0" dirty="0"/>
              <a:t> </a:t>
            </a:r>
            <a:r>
              <a:rPr lang="de-DE" baseline="0" dirty="0" err="1"/>
              <a:t>visible</a:t>
            </a:r>
            <a:r>
              <a:rPr lang="de-DE" baseline="0" dirty="0"/>
              <a:t> </a:t>
            </a:r>
            <a:r>
              <a:rPr lang="de-DE" baseline="0" dirty="0" err="1"/>
              <a:t>here</a:t>
            </a:r>
            <a:r>
              <a:rPr lang="de-DE" baseline="0" dirty="0"/>
              <a:t>: </a:t>
            </a:r>
          </a:p>
          <a:p>
            <a:r>
              <a:rPr lang="de-DE" baseline="0" dirty="0"/>
              <a:t>1. GPS 2D Position </a:t>
            </a:r>
            <a:r>
              <a:rPr lang="de-DE" baseline="0" dirty="0" err="1"/>
              <a:t>isn‘t</a:t>
            </a:r>
            <a:r>
              <a:rPr lang="de-DE" baseline="0" dirty="0"/>
              <a:t> </a:t>
            </a:r>
            <a:r>
              <a:rPr lang="de-DE" baseline="0" dirty="0" err="1"/>
              <a:t>that</a:t>
            </a:r>
            <a:r>
              <a:rPr lang="de-DE" baseline="0" dirty="0"/>
              <a:t> </a:t>
            </a:r>
            <a:r>
              <a:rPr lang="de-DE" baseline="0" dirty="0" err="1"/>
              <a:t>accurate</a:t>
            </a:r>
            <a:r>
              <a:rPr lang="de-DE" baseline="0" dirty="0"/>
              <a:t> </a:t>
            </a:r>
          </a:p>
          <a:p>
            <a:r>
              <a:rPr lang="de-DE" baseline="0" dirty="0"/>
              <a:t>2. </a:t>
            </a:r>
            <a:r>
              <a:rPr lang="de-DE" baseline="0" dirty="0" err="1"/>
              <a:t>There</a:t>
            </a:r>
            <a:r>
              <a:rPr lang="de-DE" baseline="0" dirty="0"/>
              <a:t> </a:t>
            </a:r>
            <a:r>
              <a:rPr lang="de-DE" baseline="0" dirty="0" err="1"/>
              <a:t>is</a:t>
            </a:r>
            <a:r>
              <a:rPr lang="de-DE" baseline="0" dirty="0"/>
              <a:t> </a:t>
            </a:r>
            <a:r>
              <a:rPr lang="de-DE" baseline="0" dirty="0" err="1"/>
              <a:t>no</a:t>
            </a:r>
            <a:r>
              <a:rPr lang="de-DE" baseline="0" dirty="0"/>
              <a:t> </a:t>
            </a:r>
            <a:r>
              <a:rPr lang="de-DE" baseline="0" dirty="0" err="1"/>
              <a:t>indication</a:t>
            </a:r>
            <a:r>
              <a:rPr lang="de-DE" baseline="0" dirty="0"/>
              <a:t> </a:t>
            </a:r>
            <a:r>
              <a:rPr lang="de-DE" baseline="0" dirty="0" err="1"/>
              <a:t>of</a:t>
            </a:r>
            <a:r>
              <a:rPr lang="de-DE" baseline="0" dirty="0"/>
              <a:t> a </a:t>
            </a:r>
            <a:r>
              <a:rPr lang="de-DE" baseline="0" dirty="0" err="1"/>
              <a:t>height</a:t>
            </a:r>
            <a:endParaRPr lang="de-DE" baseline="0" dirty="0"/>
          </a:p>
          <a:p>
            <a:endParaRPr lang="de-DE" baseline="0" dirty="0"/>
          </a:p>
          <a:p>
            <a:r>
              <a:rPr lang="de-DE" baseline="0" dirty="0"/>
              <a:t>These </a:t>
            </a:r>
            <a:r>
              <a:rPr lang="de-DE" baseline="0" dirty="0" err="1"/>
              <a:t>two</a:t>
            </a:r>
            <a:r>
              <a:rPr lang="de-DE" baseline="0" dirty="0"/>
              <a:t> </a:t>
            </a:r>
            <a:r>
              <a:rPr lang="de-DE" baseline="0" dirty="0" err="1"/>
              <a:t>problems</a:t>
            </a:r>
            <a:r>
              <a:rPr lang="de-DE" baseline="0" dirty="0"/>
              <a:t> = Motivation </a:t>
            </a:r>
            <a:r>
              <a:rPr lang="de-DE" baseline="0" dirty="0" err="1"/>
              <a:t>for</a:t>
            </a:r>
            <a:r>
              <a:rPr lang="de-DE" baseline="0" dirty="0"/>
              <a:t> </a:t>
            </a:r>
            <a:r>
              <a:rPr lang="de-DE" baseline="0" dirty="0" err="1"/>
              <a:t>my</a:t>
            </a:r>
            <a:r>
              <a:rPr lang="de-DE" baseline="0" dirty="0"/>
              <a:t> </a:t>
            </a:r>
            <a:r>
              <a:rPr lang="de-DE" baseline="0" dirty="0" err="1"/>
              <a:t>project</a:t>
            </a:r>
            <a:r>
              <a:rPr lang="de-DE" baseline="0" dirty="0"/>
              <a:t> (</a:t>
            </a:r>
            <a:r>
              <a:rPr lang="de-DE" baseline="0" dirty="0" err="1"/>
              <a:t>next</a:t>
            </a:r>
            <a:r>
              <a:rPr lang="de-DE" baseline="0" dirty="0"/>
              <a:t> Slide)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1C177D-D4A6-334E-BF3F-7F65FF1318EF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941050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3D </a:t>
            </a:r>
            <a:r>
              <a:rPr lang="de-DE" dirty="0" err="1"/>
              <a:t>Positioning</a:t>
            </a:r>
            <a:r>
              <a:rPr lang="de-DE" dirty="0"/>
              <a:t>;</a:t>
            </a:r>
            <a:r>
              <a:rPr lang="de-DE" baseline="0" dirty="0"/>
              <a:t> </a:t>
            </a:r>
            <a:r>
              <a:rPr lang="de-DE" baseline="0" dirty="0" err="1"/>
              <a:t>I‘m</a:t>
            </a:r>
            <a:r>
              <a:rPr lang="de-DE" baseline="0" dirty="0"/>
              <a:t> </a:t>
            </a:r>
            <a:r>
              <a:rPr lang="de-DE" baseline="0" dirty="0" err="1"/>
              <a:t>going</a:t>
            </a:r>
            <a:r>
              <a:rPr lang="de-DE" baseline="0" dirty="0"/>
              <a:t> </a:t>
            </a:r>
            <a:r>
              <a:rPr lang="de-DE" baseline="0" dirty="0" err="1"/>
              <a:t>to</a:t>
            </a:r>
            <a:r>
              <a:rPr lang="de-DE" baseline="0" dirty="0"/>
              <a:t> </a:t>
            </a:r>
            <a:r>
              <a:rPr lang="de-DE" baseline="0" dirty="0" err="1"/>
              <a:t>develop</a:t>
            </a:r>
            <a:r>
              <a:rPr lang="de-DE" baseline="0" dirty="0"/>
              <a:t> an </a:t>
            </a:r>
            <a:r>
              <a:rPr lang="de-DE" baseline="0" dirty="0" err="1"/>
              <a:t>embedded</a:t>
            </a:r>
            <a:r>
              <a:rPr lang="de-DE" baseline="0" dirty="0"/>
              <a:t>-system </a:t>
            </a:r>
            <a:r>
              <a:rPr lang="de-DE" baseline="0" dirty="0" err="1"/>
              <a:t>for</a:t>
            </a:r>
            <a:r>
              <a:rPr lang="de-DE" baseline="0" dirty="0"/>
              <a:t> </a:t>
            </a:r>
            <a:r>
              <a:rPr lang="de-DE" baseline="0" dirty="0" err="1"/>
              <a:t>estimating</a:t>
            </a:r>
            <a:r>
              <a:rPr lang="de-DE" baseline="0" dirty="0"/>
              <a:t>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position</a:t>
            </a:r>
            <a:r>
              <a:rPr lang="de-DE" baseline="0" dirty="0"/>
              <a:t> in 3D </a:t>
            </a:r>
            <a:r>
              <a:rPr lang="de-DE" baseline="0" dirty="0" err="1"/>
              <a:t>space</a:t>
            </a:r>
            <a:r>
              <a:rPr lang="de-DE" baseline="0" dirty="0"/>
              <a:t> </a:t>
            </a:r>
            <a:r>
              <a:rPr lang="de-DE" baseline="0" dirty="0" err="1"/>
              <a:t>with</a:t>
            </a:r>
            <a:r>
              <a:rPr lang="de-DE" baseline="0" dirty="0"/>
              <a:t>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goal</a:t>
            </a:r>
            <a:r>
              <a:rPr lang="de-DE" baseline="0" dirty="0"/>
              <a:t> </a:t>
            </a:r>
            <a:r>
              <a:rPr lang="de-DE" baseline="0" dirty="0" err="1"/>
              <a:t>to</a:t>
            </a:r>
            <a:r>
              <a:rPr lang="de-DE" baseline="0" dirty="0"/>
              <a:t> </a:t>
            </a:r>
            <a:r>
              <a:rPr lang="de-DE" baseline="0" dirty="0" err="1"/>
              <a:t>get</a:t>
            </a:r>
            <a:r>
              <a:rPr lang="de-DE" baseline="0" dirty="0"/>
              <a:t> </a:t>
            </a:r>
            <a:r>
              <a:rPr lang="de-DE" baseline="0" dirty="0" err="1"/>
              <a:t>good</a:t>
            </a:r>
            <a:r>
              <a:rPr lang="de-DE" baseline="0" dirty="0"/>
              <a:t> </a:t>
            </a:r>
            <a:r>
              <a:rPr lang="de-DE" baseline="0" dirty="0" err="1"/>
              <a:t>results</a:t>
            </a:r>
            <a:r>
              <a:rPr lang="de-DE" baseline="0" dirty="0"/>
              <a:t> in </a:t>
            </a:r>
            <a:r>
              <a:rPr lang="de-DE" baseline="0" dirty="0" err="1"/>
              <a:t>most</a:t>
            </a:r>
            <a:r>
              <a:rPr lang="de-DE" baseline="0" dirty="0"/>
              <a:t> </a:t>
            </a:r>
            <a:r>
              <a:rPr lang="de-DE" baseline="0" dirty="0" err="1"/>
              <a:t>of</a:t>
            </a:r>
            <a:r>
              <a:rPr lang="de-DE" baseline="0" dirty="0"/>
              <a:t>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situation</a:t>
            </a:r>
            <a:r>
              <a:rPr lang="de-DE" baseline="0" dirty="0"/>
              <a:t>. </a:t>
            </a:r>
            <a:endParaRPr lang="de-DE" dirty="0"/>
          </a:p>
          <a:p>
            <a:endParaRPr lang="de-DE" baseline="0" dirty="0"/>
          </a:p>
          <a:p>
            <a:r>
              <a:rPr lang="de-DE" baseline="0" dirty="0" err="1"/>
              <a:t>main</a:t>
            </a:r>
            <a:r>
              <a:rPr lang="de-DE" baseline="0" dirty="0"/>
              <a:t> </a:t>
            </a:r>
            <a:r>
              <a:rPr lang="de-DE" baseline="0" dirty="0" err="1"/>
              <a:t>focus</a:t>
            </a:r>
            <a:r>
              <a:rPr lang="de-DE" baseline="0" dirty="0"/>
              <a:t> different </a:t>
            </a:r>
            <a:r>
              <a:rPr lang="de-DE" baseline="0" dirty="0" err="1"/>
              <a:t>weather</a:t>
            </a:r>
            <a:r>
              <a:rPr lang="de-DE" baseline="0" dirty="0"/>
              <a:t> </a:t>
            </a:r>
            <a:r>
              <a:rPr lang="de-DE" baseline="0" dirty="0" err="1"/>
              <a:t>conditions</a:t>
            </a:r>
            <a:r>
              <a:rPr lang="de-DE" baseline="0" dirty="0"/>
              <a:t> </a:t>
            </a:r>
            <a:r>
              <a:rPr lang="de-DE" baseline="0" dirty="0" err="1"/>
              <a:t>and</a:t>
            </a:r>
            <a:r>
              <a:rPr lang="de-DE" baseline="0" dirty="0"/>
              <a:t> </a:t>
            </a:r>
            <a:r>
              <a:rPr lang="de-DE" baseline="0" dirty="0" err="1"/>
              <a:t>infrastructures</a:t>
            </a:r>
            <a:r>
              <a:rPr lang="de-DE" baseline="0" dirty="0"/>
              <a:t>, but at </a:t>
            </a:r>
            <a:r>
              <a:rPr lang="de-DE" baseline="0" dirty="0" err="1"/>
              <a:t>the</a:t>
            </a:r>
            <a:r>
              <a:rPr lang="de-DE" baseline="0" dirty="0"/>
              <a:t> end also </a:t>
            </a:r>
            <a:r>
              <a:rPr lang="de-DE" baseline="0" dirty="0" err="1"/>
              <a:t>indoor</a:t>
            </a:r>
            <a:r>
              <a:rPr lang="de-DE" baseline="0" dirty="0"/>
              <a:t> </a:t>
            </a:r>
            <a:r>
              <a:rPr lang="de-DE" baseline="0" dirty="0" err="1"/>
              <a:t>navigation</a:t>
            </a:r>
            <a:endParaRPr lang="de-DE" baseline="0" dirty="0"/>
          </a:p>
          <a:p>
            <a:endParaRPr lang="de-DE" baseline="0" dirty="0"/>
          </a:p>
          <a:p>
            <a:r>
              <a:rPr lang="de-DE" baseline="0" dirty="0" err="1"/>
              <a:t>And</a:t>
            </a:r>
            <a:r>
              <a:rPr lang="de-DE" baseline="0" dirty="0"/>
              <a:t>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idea</a:t>
            </a:r>
            <a:r>
              <a:rPr lang="de-DE" baseline="0" dirty="0"/>
              <a:t> </a:t>
            </a:r>
            <a:r>
              <a:rPr lang="de-DE" baseline="0" dirty="0" err="1"/>
              <a:t>or</a:t>
            </a:r>
            <a:r>
              <a:rPr lang="de-DE" baseline="0" dirty="0"/>
              <a:t>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principle</a:t>
            </a:r>
            <a:r>
              <a:rPr lang="de-DE" baseline="0" dirty="0"/>
              <a:t> </a:t>
            </a:r>
            <a:r>
              <a:rPr lang="de-DE" baseline="0" dirty="0" err="1"/>
              <a:t>is</a:t>
            </a:r>
            <a:r>
              <a:rPr lang="de-DE" baseline="0" dirty="0"/>
              <a:t> </a:t>
            </a:r>
            <a:r>
              <a:rPr lang="de-DE" baseline="0" dirty="0" err="1"/>
              <a:t>basically</a:t>
            </a:r>
            <a:r>
              <a:rPr lang="de-DE" baseline="0" dirty="0"/>
              <a:t> (</a:t>
            </a:r>
            <a:r>
              <a:rPr lang="de-DE" baseline="0" dirty="0" err="1"/>
              <a:t>next</a:t>
            </a:r>
            <a:r>
              <a:rPr lang="de-DE" baseline="0" dirty="0"/>
              <a:t> Slide)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1C177D-D4A6-334E-BF3F-7F65FF1318EF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20140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Sensor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Fusion, </a:t>
            </a:r>
            <a:r>
              <a:rPr lang="de-DE" sz="1200" b="0" i="0" u="none" strike="noStrike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which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according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Techopedia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„(</a:t>
            </a:r>
            <a:r>
              <a:rPr lang="de-DE" sz="1200" b="0" i="0" u="none" strike="noStrike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read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from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slide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)„ This </a:t>
            </a:r>
            <a:r>
              <a:rPr lang="de-DE" sz="1200" b="0" i="0" u="none" strike="noStrike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means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„(</a:t>
            </a:r>
            <a:r>
              <a:rPr lang="de-DE" sz="1200" b="0" i="0" u="none" strike="noStrike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read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Slide)“ </a:t>
            </a:r>
            <a:endParaRPr lang="de-DE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other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words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sensor-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fused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based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systems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combine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advantages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all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used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sensors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idea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making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better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than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each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sensor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alone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</a:t>
            </a:r>
            <a:r>
              <a:rPr lang="de-DE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methods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achieving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goal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belong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all </a:t>
            </a:r>
            <a:r>
              <a:rPr lang="de-DE" sz="1200" b="0" i="0" u="none" strike="noStrike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estimation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theory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de-DE" sz="1200" b="0" i="0" u="none" strike="noStrike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which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</a:t>
            </a:r>
            <a:r>
              <a:rPr lang="de-DE" sz="1200" b="0" i="0" u="none" strike="noStrike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other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words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theory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signal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filtering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de-DE" dirty="0">
              <a:effectLst/>
            </a:endParaRP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1C177D-D4A6-334E-BF3F-7F65FF1318EF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129423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And</a:t>
            </a:r>
            <a:r>
              <a:rPr lang="de-DE" baseline="0" dirty="0"/>
              <a:t>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basic</a:t>
            </a:r>
            <a:r>
              <a:rPr lang="de-DE" baseline="0" dirty="0"/>
              <a:t> </a:t>
            </a:r>
            <a:r>
              <a:rPr lang="de-DE" baseline="0" dirty="0" err="1"/>
              <a:t>construction</a:t>
            </a:r>
            <a:r>
              <a:rPr lang="de-DE" baseline="0" dirty="0"/>
              <a:t> </a:t>
            </a:r>
            <a:r>
              <a:rPr lang="de-DE" baseline="0" dirty="0" err="1"/>
              <a:t>of</a:t>
            </a:r>
            <a:r>
              <a:rPr lang="de-DE" baseline="0" dirty="0"/>
              <a:t> such a </a:t>
            </a:r>
            <a:r>
              <a:rPr lang="de-DE" baseline="0" dirty="0" err="1"/>
              <a:t>filter</a:t>
            </a:r>
            <a:r>
              <a:rPr lang="de-DE" baseline="0" dirty="0"/>
              <a:t> </a:t>
            </a:r>
            <a:r>
              <a:rPr lang="de-DE" baseline="0" dirty="0" err="1"/>
              <a:t>is</a:t>
            </a:r>
            <a:r>
              <a:rPr lang="de-DE" baseline="0" dirty="0"/>
              <a:t> </a:t>
            </a:r>
            <a:r>
              <a:rPr lang="de-DE" baseline="0" dirty="0" err="1"/>
              <a:t>shown</a:t>
            </a:r>
            <a:r>
              <a:rPr lang="de-DE" baseline="0" dirty="0"/>
              <a:t> on </a:t>
            </a:r>
            <a:r>
              <a:rPr lang="de-DE" baseline="0" dirty="0" err="1"/>
              <a:t>this</a:t>
            </a:r>
            <a:r>
              <a:rPr lang="de-DE" baseline="0" dirty="0"/>
              <a:t> </a:t>
            </a:r>
            <a:r>
              <a:rPr lang="de-DE" baseline="0" dirty="0" err="1"/>
              <a:t>slide</a:t>
            </a:r>
            <a:r>
              <a:rPr lang="de-DE" baseline="0" dirty="0"/>
              <a:t>.</a:t>
            </a:r>
          </a:p>
          <a:p>
            <a:endParaRPr lang="de-DE" baseline="0" dirty="0"/>
          </a:p>
          <a:p>
            <a:r>
              <a:rPr lang="de-DE" baseline="0" dirty="0"/>
              <a:t>First: </a:t>
            </a:r>
            <a:r>
              <a:rPr lang="de-DE" baseline="0" dirty="0" err="1"/>
              <a:t>Some</a:t>
            </a:r>
            <a:r>
              <a:rPr lang="de-DE" baseline="0" dirty="0"/>
              <a:t> Input e.g. Sensor </a:t>
            </a:r>
            <a:r>
              <a:rPr lang="de-DE" baseline="0" dirty="0" err="1"/>
              <a:t>measurement</a:t>
            </a:r>
            <a:endParaRPr lang="de-DE" dirty="0"/>
          </a:p>
          <a:p>
            <a:r>
              <a:rPr lang="de-DE" dirty="0"/>
              <a:t>Second:</a:t>
            </a:r>
            <a:r>
              <a:rPr lang="de-DE" baseline="0" dirty="0"/>
              <a:t> </a:t>
            </a:r>
            <a:r>
              <a:rPr lang="de-DE" baseline="0" dirty="0" err="1"/>
              <a:t>feeds</a:t>
            </a:r>
            <a:r>
              <a:rPr lang="de-DE" baseline="0" dirty="0"/>
              <a:t>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estimator</a:t>
            </a:r>
            <a:r>
              <a:rPr lang="de-DE" baseline="0" dirty="0"/>
              <a:t>, </a:t>
            </a:r>
            <a:r>
              <a:rPr lang="de-DE" baseline="0" dirty="0" err="1"/>
              <a:t>model</a:t>
            </a:r>
            <a:r>
              <a:rPr lang="de-DE" baseline="0" dirty="0"/>
              <a:t> </a:t>
            </a:r>
            <a:r>
              <a:rPr lang="de-DE" baseline="0" dirty="0" err="1"/>
              <a:t>is</a:t>
            </a:r>
            <a:r>
              <a:rPr lang="de-DE" baseline="0" dirty="0"/>
              <a:t> </a:t>
            </a:r>
            <a:r>
              <a:rPr lang="de-DE" baseline="0" dirty="0" err="1"/>
              <a:t>giving</a:t>
            </a:r>
            <a:r>
              <a:rPr lang="de-DE" baseline="0" dirty="0"/>
              <a:t> a </a:t>
            </a:r>
            <a:r>
              <a:rPr lang="de-DE" baseline="0" dirty="0" err="1"/>
              <a:t>prediction</a:t>
            </a:r>
            <a:r>
              <a:rPr lang="de-DE" baseline="0" dirty="0"/>
              <a:t>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next</a:t>
            </a:r>
            <a:r>
              <a:rPr lang="de-DE" baseline="0" dirty="0"/>
              <a:t> </a:t>
            </a:r>
            <a:r>
              <a:rPr lang="de-DE" baseline="0" dirty="0" err="1"/>
              <a:t>state</a:t>
            </a:r>
            <a:r>
              <a:rPr lang="de-DE" baseline="0" dirty="0"/>
              <a:t> </a:t>
            </a:r>
            <a:r>
              <a:rPr lang="de-DE" baseline="0" dirty="0" err="1"/>
              <a:t>based</a:t>
            </a:r>
            <a:r>
              <a:rPr lang="de-DE" baseline="0" dirty="0"/>
              <a:t> on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incoming</a:t>
            </a:r>
            <a:r>
              <a:rPr lang="de-DE" baseline="0" dirty="0"/>
              <a:t> </a:t>
            </a:r>
            <a:r>
              <a:rPr lang="de-DE" baseline="0" dirty="0" err="1"/>
              <a:t>data</a:t>
            </a:r>
            <a:r>
              <a:rPr lang="de-DE" baseline="0" dirty="0"/>
              <a:t>, </a:t>
            </a:r>
            <a:r>
              <a:rPr lang="de-DE" dirty="0" err="1"/>
              <a:t>Objective</a:t>
            </a:r>
            <a:r>
              <a:rPr lang="de-DE" dirty="0"/>
              <a:t> </a:t>
            </a:r>
            <a:r>
              <a:rPr lang="de-DE" dirty="0" err="1"/>
              <a:t>Function</a:t>
            </a:r>
            <a:r>
              <a:rPr lang="de-DE" dirty="0"/>
              <a:t>:</a:t>
            </a:r>
            <a:r>
              <a:rPr lang="de-DE" baseline="0" dirty="0"/>
              <a:t> </a:t>
            </a:r>
            <a:r>
              <a:rPr lang="de-DE" baseline="0" dirty="0" err="1"/>
              <a:t>specifies</a:t>
            </a:r>
            <a:r>
              <a:rPr lang="de-DE" baseline="0" dirty="0"/>
              <a:t>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goals</a:t>
            </a:r>
            <a:r>
              <a:rPr lang="de-DE" baseline="0" dirty="0"/>
              <a:t> </a:t>
            </a:r>
            <a:r>
              <a:rPr lang="de-DE" baseline="0" dirty="0" err="1"/>
              <a:t>that</a:t>
            </a:r>
            <a:r>
              <a:rPr lang="de-DE" baseline="0" dirty="0"/>
              <a:t> </a:t>
            </a:r>
            <a:r>
              <a:rPr lang="de-DE" baseline="0" dirty="0" err="1"/>
              <a:t>have</a:t>
            </a:r>
            <a:r>
              <a:rPr lang="de-DE" baseline="0" dirty="0"/>
              <a:t> </a:t>
            </a:r>
            <a:r>
              <a:rPr lang="de-DE" baseline="0" dirty="0" err="1"/>
              <a:t>to</a:t>
            </a:r>
            <a:r>
              <a:rPr lang="de-DE" baseline="0" dirty="0"/>
              <a:t> </a:t>
            </a:r>
            <a:r>
              <a:rPr lang="de-DE" baseline="0" dirty="0" err="1"/>
              <a:t>be</a:t>
            </a:r>
            <a:r>
              <a:rPr lang="de-DE" baseline="0" dirty="0"/>
              <a:t> </a:t>
            </a:r>
            <a:r>
              <a:rPr lang="de-DE" baseline="0" dirty="0" err="1"/>
              <a:t>achieved</a:t>
            </a:r>
            <a:r>
              <a:rPr lang="de-DE" baseline="0" dirty="0"/>
              <a:t> </a:t>
            </a:r>
            <a:r>
              <a:rPr lang="de-DE" baseline="0" dirty="0" err="1"/>
              <a:t>by</a:t>
            </a:r>
            <a:r>
              <a:rPr lang="de-DE" baseline="0" dirty="0"/>
              <a:t>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estimator</a:t>
            </a:r>
            <a:r>
              <a:rPr lang="de-DE" baseline="0" dirty="0"/>
              <a:t> </a:t>
            </a:r>
          </a:p>
          <a:p>
            <a:endParaRPr lang="de-DE" baseline="0" dirty="0"/>
          </a:p>
          <a:p>
            <a:r>
              <a:rPr lang="de-DE" baseline="0" dirty="0"/>
              <a:t>Model: </a:t>
            </a:r>
            <a:r>
              <a:rPr lang="de-DE" baseline="0" dirty="0" err="1"/>
              <a:t>something</a:t>
            </a:r>
            <a:r>
              <a:rPr lang="de-DE" baseline="0" dirty="0"/>
              <a:t> </a:t>
            </a:r>
            <a:r>
              <a:rPr lang="de-DE" baseline="0" dirty="0" err="1"/>
              <a:t>that</a:t>
            </a:r>
            <a:r>
              <a:rPr lang="de-DE" baseline="0" dirty="0"/>
              <a:t> </a:t>
            </a:r>
            <a:r>
              <a:rPr lang="de-DE" baseline="0" dirty="0" err="1"/>
              <a:t>can</a:t>
            </a:r>
            <a:r>
              <a:rPr lang="de-DE" baseline="0" dirty="0"/>
              <a:t> </a:t>
            </a:r>
            <a:r>
              <a:rPr lang="de-DE" baseline="0" dirty="0" err="1"/>
              <a:t>predict</a:t>
            </a:r>
            <a:r>
              <a:rPr lang="de-DE" baseline="0" dirty="0"/>
              <a:t> </a:t>
            </a:r>
            <a:r>
              <a:rPr lang="de-DE" baseline="0" dirty="0" err="1"/>
              <a:t>measurements</a:t>
            </a:r>
            <a:r>
              <a:rPr lang="de-DE" baseline="0" dirty="0"/>
              <a:t>: in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case</a:t>
            </a:r>
            <a:r>
              <a:rPr lang="de-DE" baseline="0" dirty="0"/>
              <a:t> </a:t>
            </a:r>
            <a:r>
              <a:rPr lang="de-DE" baseline="0" dirty="0" err="1"/>
              <a:t>of</a:t>
            </a:r>
            <a:r>
              <a:rPr lang="de-DE" baseline="0" dirty="0"/>
              <a:t>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gps</a:t>
            </a:r>
            <a:r>
              <a:rPr lang="de-DE" baseline="0" dirty="0"/>
              <a:t>: </a:t>
            </a:r>
            <a:r>
              <a:rPr lang="de-DE" baseline="0" dirty="0" err="1"/>
              <a:t>position</a:t>
            </a:r>
            <a:r>
              <a:rPr lang="de-DE" baseline="0" dirty="0"/>
              <a:t> = position_0 + </a:t>
            </a:r>
            <a:r>
              <a:rPr lang="de-DE" baseline="0" dirty="0" err="1"/>
              <a:t>velocity</a:t>
            </a:r>
            <a:r>
              <a:rPr lang="de-DE" baseline="0" dirty="0"/>
              <a:t>*time + 0.5*</a:t>
            </a:r>
            <a:r>
              <a:rPr lang="de-DE" baseline="0" dirty="0" err="1"/>
              <a:t>accel</a:t>
            </a:r>
            <a:r>
              <a:rPr lang="de-DE" baseline="0" dirty="0"/>
              <a:t>*time^2;</a:t>
            </a:r>
          </a:p>
          <a:p>
            <a:endParaRPr lang="de-DE" baseline="0" dirty="0"/>
          </a:p>
          <a:p>
            <a:r>
              <a:rPr lang="de-DE" baseline="0" dirty="0" err="1"/>
              <a:t>Example</a:t>
            </a:r>
            <a:r>
              <a:rPr lang="de-DE" baseline="0" dirty="0"/>
              <a:t> </a:t>
            </a:r>
            <a:r>
              <a:rPr lang="de-DE" baseline="0" dirty="0" err="1"/>
              <a:t>of</a:t>
            </a:r>
            <a:r>
              <a:rPr lang="de-DE" baseline="0" dirty="0"/>
              <a:t> an </a:t>
            </a:r>
            <a:r>
              <a:rPr lang="de-DE" baseline="0" dirty="0" err="1"/>
              <a:t>Estimator</a:t>
            </a:r>
            <a:r>
              <a:rPr lang="de-DE" baseline="0" dirty="0"/>
              <a:t>: Kalman Filter   </a:t>
            </a:r>
          </a:p>
          <a:p>
            <a:r>
              <a:rPr lang="de-DE" baseline="0" dirty="0" err="1"/>
              <a:t>Here</a:t>
            </a:r>
            <a:r>
              <a:rPr lang="de-DE" baseline="0" dirty="0"/>
              <a:t> </a:t>
            </a:r>
            <a:r>
              <a:rPr lang="de-DE" baseline="0" dirty="0" err="1"/>
              <a:t>you</a:t>
            </a:r>
            <a:r>
              <a:rPr lang="de-DE" baseline="0" dirty="0"/>
              <a:t> </a:t>
            </a:r>
            <a:r>
              <a:rPr lang="de-DE" baseline="0" dirty="0" err="1"/>
              <a:t>see</a:t>
            </a:r>
            <a:r>
              <a:rPr lang="de-DE" baseline="0" dirty="0"/>
              <a:t> on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left</a:t>
            </a:r>
            <a:r>
              <a:rPr lang="de-DE" baseline="0" dirty="0"/>
              <a:t> </a:t>
            </a:r>
            <a:r>
              <a:rPr lang="de-DE" baseline="0" dirty="0" err="1"/>
              <a:t>side</a:t>
            </a:r>
            <a:r>
              <a:rPr lang="de-DE" baseline="0" dirty="0"/>
              <a:t>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model</a:t>
            </a:r>
            <a:r>
              <a:rPr lang="de-DE" baseline="0" dirty="0"/>
              <a:t> </a:t>
            </a:r>
            <a:r>
              <a:rPr lang="de-DE" baseline="0" dirty="0" err="1"/>
              <a:t>and</a:t>
            </a:r>
            <a:r>
              <a:rPr lang="de-DE" baseline="0" dirty="0"/>
              <a:t> on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right</a:t>
            </a:r>
            <a:r>
              <a:rPr lang="de-DE" baseline="0" dirty="0"/>
              <a:t> </a:t>
            </a:r>
            <a:r>
              <a:rPr lang="de-DE" baseline="0" dirty="0" err="1"/>
              <a:t>sidey</a:t>
            </a:r>
            <a:r>
              <a:rPr lang="de-DE" baseline="0" dirty="0"/>
              <a:t> </a:t>
            </a:r>
            <a:r>
              <a:rPr lang="de-DE" baseline="0" dirty="0" err="1"/>
              <a:t>you</a:t>
            </a:r>
            <a:r>
              <a:rPr lang="de-DE" baseline="0" dirty="0"/>
              <a:t> </a:t>
            </a:r>
            <a:r>
              <a:rPr lang="de-DE" baseline="0" dirty="0" err="1"/>
              <a:t>see</a:t>
            </a:r>
            <a:r>
              <a:rPr lang="de-DE" baseline="0" dirty="0"/>
              <a:t>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objective</a:t>
            </a:r>
            <a:r>
              <a:rPr lang="de-DE" baseline="0" dirty="0"/>
              <a:t> </a:t>
            </a:r>
            <a:r>
              <a:rPr lang="de-DE" baseline="0" dirty="0" err="1"/>
              <a:t>function</a:t>
            </a:r>
            <a:r>
              <a:rPr lang="de-DE" baseline="0" dirty="0"/>
              <a:t> </a:t>
            </a:r>
            <a:r>
              <a:rPr lang="de-DE" baseline="0" dirty="0" err="1"/>
              <a:t>indicated</a:t>
            </a:r>
            <a:r>
              <a:rPr lang="de-DE" baseline="0" dirty="0"/>
              <a:t> </a:t>
            </a:r>
            <a:r>
              <a:rPr lang="de-DE" baseline="0" dirty="0" err="1"/>
              <a:t>by</a:t>
            </a:r>
            <a:r>
              <a:rPr lang="de-DE" baseline="0" dirty="0"/>
              <a:t> (1); 2 </a:t>
            </a:r>
            <a:r>
              <a:rPr lang="de-DE" baseline="0" dirty="0" err="1"/>
              <a:t>and</a:t>
            </a:r>
            <a:r>
              <a:rPr lang="de-DE" baseline="0" dirty="0"/>
              <a:t> 3 </a:t>
            </a:r>
            <a:r>
              <a:rPr lang="de-DE" baseline="0" dirty="0" err="1"/>
              <a:t>are</a:t>
            </a:r>
            <a:r>
              <a:rPr lang="de-DE" baseline="0" dirty="0"/>
              <a:t> </a:t>
            </a:r>
            <a:r>
              <a:rPr lang="de-DE" baseline="0" dirty="0" err="1"/>
              <a:t>giving</a:t>
            </a:r>
            <a:r>
              <a:rPr lang="de-DE" baseline="0" dirty="0"/>
              <a:t> </a:t>
            </a:r>
            <a:r>
              <a:rPr lang="de-DE" baseline="0" dirty="0" err="1"/>
              <a:t>then</a:t>
            </a:r>
            <a:r>
              <a:rPr lang="de-DE" baseline="0" dirty="0"/>
              <a:t>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output</a:t>
            </a:r>
            <a:r>
              <a:rPr lang="de-DE" baseline="0" dirty="0"/>
              <a:t> after a </a:t>
            </a:r>
            <a:r>
              <a:rPr lang="de-DE" baseline="0" dirty="0" err="1"/>
              <a:t>short</a:t>
            </a:r>
            <a:r>
              <a:rPr lang="de-DE" baseline="0" dirty="0"/>
              <a:t> update</a:t>
            </a:r>
          </a:p>
          <a:p>
            <a:r>
              <a:rPr lang="de-DE" b="1" baseline="0" dirty="0"/>
              <a:t>(Next Slide)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1C177D-D4A6-334E-BF3F-7F65FF1318EF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70389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Here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see</a:t>
            </a:r>
            <a:r>
              <a:rPr lang="de-DE" dirty="0"/>
              <a:t> a </a:t>
            </a:r>
            <a:r>
              <a:rPr lang="de-DE" dirty="0" err="1"/>
              <a:t>implementation</a:t>
            </a:r>
            <a:r>
              <a:rPr lang="de-DE" baseline="0" dirty="0"/>
              <a:t> </a:t>
            </a:r>
            <a:r>
              <a:rPr lang="de-DE" baseline="0" dirty="0" err="1"/>
              <a:t>of</a:t>
            </a:r>
            <a:r>
              <a:rPr lang="de-DE" baseline="0" dirty="0"/>
              <a:t> a simple </a:t>
            </a:r>
            <a:r>
              <a:rPr lang="de-DE" baseline="0" dirty="0" err="1"/>
              <a:t>filter</a:t>
            </a:r>
            <a:r>
              <a:rPr lang="de-DE" baseline="0" dirty="0"/>
              <a:t>, a so </a:t>
            </a:r>
            <a:r>
              <a:rPr lang="de-DE" baseline="0" dirty="0" err="1"/>
              <a:t>called</a:t>
            </a:r>
            <a:r>
              <a:rPr lang="de-DE" baseline="0" dirty="0"/>
              <a:t> </a:t>
            </a:r>
            <a:r>
              <a:rPr lang="de-DE" baseline="0" dirty="0" err="1"/>
              <a:t>complementary</a:t>
            </a:r>
            <a:r>
              <a:rPr lang="de-DE" baseline="0" dirty="0"/>
              <a:t> </a:t>
            </a:r>
            <a:r>
              <a:rPr lang="de-DE" baseline="0" dirty="0" err="1"/>
              <a:t>filter</a:t>
            </a:r>
            <a:r>
              <a:rPr lang="de-DE" baseline="0" dirty="0"/>
              <a:t>. </a:t>
            </a:r>
            <a:r>
              <a:rPr lang="de-DE" baseline="0" dirty="0" err="1"/>
              <a:t>It</a:t>
            </a:r>
            <a:r>
              <a:rPr lang="de-DE" baseline="0" dirty="0"/>
              <a:t> </a:t>
            </a:r>
            <a:r>
              <a:rPr lang="de-DE" baseline="0" dirty="0" err="1"/>
              <a:t>is</a:t>
            </a:r>
            <a:r>
              <a:rPr lang="de-DE" baseline="0" dirty="0"/>
              <a:t> </a:t>
            </a:r>
            <a:r>
              <a:rPr lang="de-DE" baseline="0" dirty="0" err="1"/>
              <a:t>weighting</a:t>
            </a:r>
            <a:r>
              <a:rPr lang="de-DE" baseline="0" dirty="0"/>
              <a:t>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inputs</a:t>
            </a:r>
            <a:r>
              <a:rPr lang="de-DE" baseline="0" dirty="0"/>
              <a:t> </a:t>
            </a:r>
            <a:r>
              <a:rPr lang="de-DE" baseline="0" dirty="0" err="1"/>
              <a:t>of</a:t>
            </a:r>
            <a:r>
              <a:rPr lang="de-DE" baseline="0" dirty="0"/>
              <a:t>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accelerometer</a:t>
            </a:r>
            <a:r>
              <a:rPr lang="de-DE" baseline="0" dirty="0"/>
              <a:t> </a:t>
            </a:r>
            <a:r>
              <a:rPr lang="de-DE" baseline="0" dirty="0" err="1"/>
              <a:t>and</a:t>
            </a:r>
            <a:r>
              <a:rPr lang="de-DE" baseline="0" dirty="0"/>
              <a:t>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gyroscope</a:t>
            </a:r>
            <a:r>
              <a:rPr lang="de-DE" baseline="0" dirty="0"/>
              <a:t>, so </a:t>
            </a:r>
            <a:r>
              <a:rPr lang="de-DE" baseline="0" dirty="0" err="1"/>
              <a:t>setting</a:t>
            </a:r>
            <a:r>
              <a:rPr lang="de-DE" baseline="0" dirty="0"/>
              <a:t> a </a:t>
            </a:r>
            <a:r>
              <a:rPr lang="de-DE" baseline="0" dirty="0" err="1"/>
              <a:t>gain</a:t>
            </a:r>
            <a:r>
              <a:rPr lang="de-DE" baseline="0" dirty="0"/>
              <a:t> </a:t>
            </a:r>
            <a:r>
              <a:rPr lang="de-DE" baseline="0" dirty="0" err="1"/>
              <a:t>and</a:t>
            </a:r>
            <a:r>
              <a:rPr lang="de-DE" baseline="0" dirty="0"/>
              <a:t> </a:t>
            </a:r>
            <a:r>
              <a:rPr lang="de-DE" baseline="0" dirty="0" err="1"/>
              <a:t>afterwards</a:t>
            </a:r>
            <a:r>
              <a:rPr lang="de-DE" baseline="0" dirty="0"/>
              <a:t> </a:t>
            </a:r>
            <a:r>
              <a:rPr lang="de-DE" baseline="0" dirty="0" err="1"/>
              <a:t>their</a:t>
            </a:r>
            <a:r>
              <a:rPr lang="de-DE" baseline="0" dirty="0"/>
              <a:t> </a:t>
            </a:r>
            <a:r>
              <a:rPr lang="de-DE" baseline="0" dirty="0" err="1"/>
              <a:t>added</a:t>
            </a:r>
            <a:r>
              <a:rPr lang="de-DE" baseline="0" dirty="0"/>
              <a:t> </a:t>
            </a:r>
            <a:r>
              <a:rPr lang="de-DE" baseline="0" dirty="0" err="1"/>
              <a:t>together</a:t>
            </a:r>
            <a:r>
              <a:rPr lang="de-DE" baseline="0" dirty="0"/>
              <a:t>. 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1C177D-D4A6-334E-BF3F-7F65FF1318EF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14748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dirty="0" err="1"/>
              <a:t>Sometimes</a:t>
            </a:r>
            <a:r>
              <a:rPr lang="de-DE" b="1" baseline="0" dirty="0"/>
              <a:t> </a:t>
            </a:r>
            <a:r>
              <a:rPr lang="de-DE" b="1" baseline="0" dirty="0" err="1"/>
              <a:t>it</a:t>
            </a:r>
            <a:r>
              <a:rPr lang="de-DE" b="1" baseline="0" dirty="0"/>
              <a:t> </a:t>
            </a:r>
            <a:r>
              <a:rPr lang="de-DE" b="1" baseline="0" dirty="0" err="1"/>
              <a:t>is</a:t>
            </a:r>
            <a:r>
              <a:rPr lang="de-DE" b="1" baseline="0" dirty="0"/>
              <a:t> also a </a:t>
            </a:r>
            <a:r>
              <a:rPr lang="de-DE" b="1" baseline="0" dirty="0" err="1"/>
              <a:t>good</a:t>
            </a:r>
            <a:r>
              <a:rPr lang="de-DE" b="1" baseline="0" dirty="0"/>
              <a:t> </a:t>
            </a:r>
            <a:r>
              <a:rPr lang="de-DE" b="1" baseline="0" dirty="0" err="1"/>
              <a:t>idea</a:t>
            </a:r>
            <a:r>
              <a:rPr lang="de-DE" b="1" baseline="0" dirty="0"/>
              <a:t> </a:t>
            </a:r>
            <a:r>
              <a:rPr lang="de-DE" b="1" baseline="0" dirty="0" err="1"/>
              <a:t>to</a:t>
            </a:r>
            <a:r>
              <a:rPr lang="de-DE" b="1" baseline="0" dirty="0"/>
              <a:t> </a:t>
            </a:r>
            <a:r>
              <a:rPr lang="de-DE" b="1" baseline="0" dirty="0" err="1"/>
              <a:t>calibrate</a:t>
            </a:r>
            <a:r>
              <a:rPr lang="de-DE" b="1" baseline="0" dirty="0"/>
              <a:t> </a:t>
            </a:r>
            <a:r>
              <a:rPr lang="de-DE" b="1" baseline="0" dirty="0" err="1"/>
              <a:t>the</a:t>
            </a:r>
            <a:r>
              <a:rPr lang="de-DE" b="1" baseline="0" dirty="0"/>
              <a:t> </a:t>
            </a:r>
            <a:r>
              <a:rPr lang="de-DE" b="1" baseline="0" dirty="0" err="1"/>
              <a:t>sensor</a:t>
            </a:r>
            <a:r>
              <a:rPr lang="de-DE" b="1" baseline="0" dirty="0"/>
              <a:t> </a:t>
            </a:r>
            <a:r>
              <a:rPr lang="de-DE" b="1" baseline="0" dirty="0" err="1"/>
              <a:t>to</a:t>
            </a:r>
            <a:r>
              <a:rPr lang="de-DE" b="1" baseline="0" dirty="0"/>
              <a:t> </a:t>
            </a:r>
            <a:r>
              <a:rPr lang="de-DE" b="1" baseline="0" dirty="0" err="1"/>
              <a:t>prevent</a:t>
            </a:r>
            <a:r>
              <a:rPr lang="de-DE" b="1" baseline="0" dirty="0"/>
              <a:t> such </a:t>
            </a:r>
            <a:r>
              <a:rPr lang="de-DE" b="1" baseline="0" dirty="0" err="1"/>
              <a:t>things</a:t>
            </a:r>
            <a:r>
              <a:rPr lang="de-DE" b="1" baseline="0" dirty="0"/>
              <a:t> like </a:t>
            </a:r>
            <a:r>
              <a:rPr lang="de-DE" b="1" baseline="0" dirty="0" err="1"/>
              <a:t>this</a:t>
            </a:r>
            <a:r>
              <a:rPr lang="de-DE" b="1" baseline="0" dirty="0"/>
              <a:t> (</a:t>
            </a:r>
            <a:r>
              <a:rPr lang="de-DE" b="1" baseline="0" dirty="0" err="1"/>
              <a:t>hit</a:t>
            </a:r>
            <a:r>
              <a:rPr lang="de-DE" b="1" baseline="0" dirty="0"/>
              <a:t> Enter)</a:t>
            </a:r>
            <a:endParaRPr lang="de-DE" b="1" dirty="0"/>
          </a:p>
          <a:p>
            <a:endParaRPr lang="de-DE" b="1" dirty="0"/>
          </a:p>
          <a:p>
            <a:r>
              <a:rPr lang="de-DE" b="1" dirty="0" err="1"/>
              <a:t>Accelerometer</a:t>
            </a:r>
            <a:r>
              <a:rPr lang="de-DE" b="1" baseline="0" dirty="0"/>
              <a:t> </a:t>
            </a:r>
            <a:r>
              <a:rPr lang="de-DE" b="1" baseline="0" dirty="0" err="1"/>
              <a:t>deosn‘t</a:t>
            </a:r>
            <a:r>
              <a:rPr lang="de-DE" b="1" baseline="0" dirty="0"/>
              <a:t> </a:t>
            </a:r>
            <a:r>
              <a:rPr lang="de-DE" b="1" baseline="0" dirty="0" err="1"/>
              <a:t>show</a:t>
            </a:r>
            <a:r>
              <a:rPr lang="de-DE" b="1" baseline="0" dirty="0"/>
              <a:t> </a:t>
            </a:r>
            <a:r>
              <a:rPr lang="de-DE" b="1" baseline="0" dirty="0" err="1"/>
              <a:t>zero</a:t>
            </a:r>
            <a:r>
              <a:rPr lang="de-DE" b="1" baseline="0" dirty="0"/>
              <a:t> </a:t>
            </a:r>
            <a:r>
              <a:rPr lang="de-DE" b="1" baseline="0" dirty="0" err="1"/>
              <a:t>when</a:t>
            </a:r>
            <a:r>
              <a:rPr lang="de-DE" b="1" baseline="0" dirty="0"/>
              <a:t> </a:t>
            </a:r>
            <a:r>
              <a:rPr lang="de-DE" b="1" baseline="0" dirty="0" err="1"/>
              <a:t>there</a:t>
            </a:r>
            <a:r>
              <a:rPr lang="de-DE" b="1" baseline="0" dirty="0"/>
              <a:t> </a:t>
            </a:r>
            <a:r>
              <a:rPr lang="de-DE" b="1" baseline="0" dirty="0" err="1"/>
              <a:t>is</a:t>
            </a:r>
            <a:r>
              <a:rPr lang="de-DE" b="1" baseline="0" dirty="0"/>
              <a:t> </a:t>
            </a:r>
            <a:r>
              <a:rPr lang="de-DE" b="1" baseline="0" dirty="0" err="1"/>
              <a:t>no</a:t>
            </a:r>
            <a:r>
              <a:rPr lang="de-DE" b="1" baseline="0" dirty="0"/>
              <a:t> </a:t>
            </a:r>
            <a:r>
              <a:rPr lang="de-DE" b="1" baseline="0" dirty="0" err="1"/>
              <a:t>acceleration</a:t>
            </a:r>
            <a:r>
              <a:rPr lang="de-DE" b="1" baseline="0" dirty="0"/>
              <a:t>; </a:t>
            </a:r>
          </a:p>
          <a:p>
            <a:r>
              <a:rPr lang="de-DE" b="1" baseline="0" dirty="0"/>
              <a:t>Z </a:t>
            </a:r>
            <a:r>
              <a:rPr lang="de-DE" b="1" baseline="0" dirty="0" err="1"/>
              <a:t>axis</a:t>
            </a:r>
            <a:r>
              <a:rPr lang="de-DE" b="1" baseline="0" dirty="0"/>
              <a:t> also </a:t>
            </a:r>
            <a:r>
              <a:rPr lang="de-DE" b="1" baseline="0" dirty="0" err="1"/>
              <a:t>reads</a:t>
            </a:r>
            <a:r>
              <a:rPr lang="de-DE" b="1" baseline="0" dirty="0"/>
              <a:t> </a:t>
            </a:r>
            <a:r>
              <a:rPr lang="de-DE" b="1" baseline="0" dirty="0" err="1"/>
              <a:t>the</a:t>
            </a:r>
            <a:r>
              <a:rPr lang="de-DE" b="1" baseline="0" dirty="0"/>
              <a:t> </a:t>
            </a:r>
            <a:r>
              <a:rPr lang="de-DE" b="1" baseline="0" dirty="0" err="1"/>
              <a:t>gravitational</a:t>
            </a:r>
            <a:r>
              <a:rPr lang="de-DE" b="1" baseline="0" dirty="0"/>
              <a:t> </a:t>
            </a:r>
            <a:r>
              <a:rPr lang="de-DE" b="1" baseline="0" dirty="0" err="1"/>
              <a:t>force</a:t>
            </a:r>
            <a:r>
              <a:rPr lang="de-DE" b="1" baseline="0" dirty="0"/>
              <a:t> </a:t>
            </a:r>
            <a:r>
              <a:rPr lang="de-DE" b="1" baseline="0" dirty="0" err="1"/>
              <a:t>which</a:t>
            </a:r>
            <a:r>
              <a:rPr lang="de-DE" b="1" baseline="0" dirty="0"/>
              <a:t> must </a:t>
            </a:r>
            <a:r>
              <a:rPr lang="de-DE" b="1" baseline="0" dirty="0" err="1"/>
              <a:t>substract</a:t>
            </a:r>
            <a:r>
              <a:rPr lang="de-DE" b="1" baseline="0" dirty="0"/>
              <a:t> </a:t>
            </a:r>
            <a:r>
              <a:rPr lang="de-DE" b="1" baseline="0" dirty="0" err="1"/>
              <a:t>to</a:t>
            </a:r>
            <a:r>
              <a:rPr lang="de-DE" b="1" baseline="0" dirty="0"/>
              <a:t> </a:t>
            </a:r>
            <a:r>
              <a:rPr lang="de-DE" b="1" baseline="0" dirty="0" err="1"/>
              <a:t>get</a:t>
            </a:r>
            <a:r>
              <a:rPr lang="de-DE" b="1" baseline="0" dirty="0"/>
              <a:t> </a:t>
            </a:r>
            <a:r>
              <a:rPr lang="de-DE" b="1" baseline="0" dirty="0" err="1"/>
              <a:t>the</a:t>
            </a:r>
            <a:r>
              <a:rPr lang="de-DE" b="1" baseline="0" dirty="0"/>
              <a:t> real </a:t>
            </a:r>
            <a:r>
              <a:rPr lang="de-DE" b="1" baseline="0" dirty="0" err="1"/>
              <a:t>acceleration</a:t>
            </a:r>
            <a:endParaRPr lang="de-DE" b="1" baseline="0" dirty="0"/>
          </a:p>
          <a:p>
            <a:endParaRPr lang="de-DE" b="1" baseline="0" dirty="0"/>
          </a:p>
          <a:p>
            <a:r>
              <a:rPr lang="de-DE" b="1" baseline="0" dirty="0" err="1"/>
              <a:t>That‘s</a:t>
            </a:r>
            <a:r>
              <a:rPr lang="de-DE" b="1" baseline="0" dirty="0"/>
              <a:t> </a:t>
            </a:r>
            <a:r>
              <a:rPr lang="de-DE" b="1" baseline="0" dirty="0" err="1"/>
              <a:t>one</a:t>
            </a:r>
            <a:r>
              <a:rPr lang="de-DE" b="1" baseline="0" dirty="0"/>
              <a:t> </a:t>
            </a:r>
            <a:r>
              <a:rPr lang="de-DE" b="1" baseline="0" dirty="0" err="1"/>
              <a:t>of</a:t>
            </a:r>
            <a:r>
              <a:rPr lang="de-DE" b="1" baseline="0" dirty="0"/>
              <a:t> </a:t>
            </a:r>
            <a:r>
              <a:rPr lang="de-DE" b="1" baseline="0" dirty="0" err="1"/>
              <a:t>the</a:t>
            </a:r>
            <a:r>
              <a:rPr lang="de-DE" b="1" baseline="0" dirty="0"/>
              <a:t> </a:t>
            </a:r>
            <a:r>
              <a:rPr lang="de-DE" b="1" baseline="0" dirty="0" err="1"/>
              <a:t>anoying</a:t>
            </a:r>
            <a:r>
              <a:rPr lang="de-DE" b="1" baseline="0" dirty="0"/>
              <a:t> </a:t>
            </a:r>
            <a:r>
              <a:rPr lang="de-DE" b="1" baseline="0" dirty="0" err="1"/>
              <a:t>difficulites</a:t>
            </a:r>
            <a:r>
              <a:rPr lang="de-DE" b="1" baseline="0" dirty="0"/>
              <a:t> I </a:t>
            </a:r>
            <a:r>
              <a:rPr lang="de-DE" b="1" baseline="0" dirty="0" err="1"/>
              <a:t>have</a:t>
            </a:r>
            <a:endParaRPr lang="de-DE" b="1" baseline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1C177D-D4A6-334E-BF3F-7F65FF1318EF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43050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1C177D-D4A6-334E-BF3F-7F65FF1318EF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352453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9/23/19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auf Platzhalter ziehen oder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9/23/19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9/23/19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9/23/19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auf Platzhalter ziehen oder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SeNsOrFuSiOn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61719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G_0162.TRIM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2425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866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108705" y="1957171"/>
            <a:ext cx="7197726" cy="2421464"/>
          </a:xfrm>
        </p:spPr>
        <p:txBody>
          <a:bodyPr/>
          <a:lstStyle/>
          <a:p>
            <a:r>
              <a:rPr lang="de-DE" dirty="0">
                <a:latin typeface="Georgia" charset="0"/>
                <a:ea typeface="Georgia" charset="0"/>
                <a:cs typeface="Georgia" charset="0"/>
              </a:rPr>
              <a:t>3D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Positioning</a:t>
            </a:r>
            <a:endParaRPr lang="de-DE" dirty="0"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65760" y="4378635"/>
            <a:ext cx="10940671" cy="1405467"/>
          </a:xfrm>
        </p:spPr>
        <p:txBody>
          <a:bodyPr/>
          <a:lstStyle/>
          <a:p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Developing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an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accurate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Embedded-System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for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estimating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the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position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in 3d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space</a:t>
            </a:r>
            <a:endParaRPr lang="de-DE" dirty="0">
              <a:latin typeface="Georgia" charset="0"/>
              <a:ea typeface="Georgia" charset="0"/>
              <a:cs typeface="Georg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54284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Georgia" charset="0"/>
                <a:ea typeface="Georgia" charset="0"/>
                <a:cs typeface="Georgia" charset="0"/>
              </a:rPr>
              <a:t>Sensor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fusion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85800" y="1990718"/>
            <a:ext cx="11258155" cy="3649133"/>
          </a:xfrm>
        </p:spPr>
        <p:txBody>
          <a:bodyPr>
            <a:normAutofit/>
          </a:bodyPr>
          <a:lstStyle/>
          <a:p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“[…]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the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use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of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sensory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data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from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multiple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sources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,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combined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into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one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comprehensive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result.”</a:t>
            </a:r>
            <a:r>
              <a:rPr lang="de-DE" sz="2400" baseline="30000" dirty="0">
                <a:latin typeface="Georgia" charset="0"/>
                <a:ea typeface="Georgia" charset="0"/>
                <a:cs typeface="Georgia" charset="0"/>
              </a:rPr>
              <a:t>1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This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means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: “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Using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multiple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sensors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,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planners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can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generate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more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robust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data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models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or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obtain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greater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numbers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of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data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points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for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the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purposes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of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a </a:t>
            </a:r>
            <a:r>
              <a:rPr lang="de-DE" sz="2400" dirty="0" err="1">
                <a:latin typeface="Georgia" charset="0"/>
                <a:ea typeface="Georgia" charset="0"/>
                <a:cs typeface="Georgia" charset="0"/>
              </a:rPr>
              <a:t>given</a:t>
            </a:r>
            <a:r>
              <a:rPr lang="de-DE" sz="2400" dirty="0">
                <a:latin typeface="Georgia" charset="0"/>
                <a:ea typeface="Georgia" charset="0"/>
                <a:cs typeface="Georgia" charset="0"/>
              </a:rPr>
              <a:t> system.”</a:t>
            </a:r>
            <a:r>
              <a:rPr lang="de-DE" sz="2400" baseline="30000" dirty="0">
                <a:latin typeface="Georgia" charset="0"/>
                <a:ea typeface="Georgia" charset="0"/>
                <a:cs typeface="Georgia" charset="0"/>
              </a:rPr>
              <a:t>1</a:t>
            </a:r>
          </a:p>
          <a:p>
            <a:endParaRPr lang="de-DE" sz="2000" dirty="0"/>
          </a:p>
        </p:txBody>
      </p:sp>
      <p:sp>
        <p:nvSpPr>
          <p:cNvPr id="4" name="Rechteck 3"/>
          <p:cNvSpPr/>
          <p:nvPr/>
        </p:nvSpPr>
        <p:spPr>
          <a:xfrm>
            <a:off x="685801" y="6275754"/>
            <a:ext cx="8414056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00" dirty="0" err="1">
                <a:latin typeface="Georgia" charset="0"/>
                <a:ea typeface="Georgia" charset="0"/>
                <a:cs typeface="Georgia" charset="0"/>
              </a:rPr>
              <a:t>Techopedia</a:t>
            </a:r>
            <a:r>
              <a:rPr lang="de-DE" sz="1100" dirty="0">
                <a:latin typeface="Georgia" charset="0"/>
                <a:ea typeface="Georgia" charset="0"/>
                <a:cs typeface="Georgia" charset="0"/>
              </a:rPr>
              <a:t>: </a:t>
            </a:r>
            <a:r>
              <a:rPr lang="de-DE" sz="1100" i="1" dirty="0">
                <a:latin typeface="Georgia" charset="0"/>
                <a:ea typeface="Georgia" charset="0"/>
                <a:cs typeface="Georgia" charset="0"/>
              </a:rPr>
              <a:t>Sensor Fusion </a:t>
            </a:r>
            <a:r>
              <a:rPr lang="de-DE" sz="1100" u="sng" dirty="0">
                <a:latin typeface="Georgia" charset="0"/>
                <a:ea typeface="Georgia" charset="0"/>
                <a:cs typeface="Georgia" charset="0"/>
                <a:hlinkClick r:id="rId3"/>
              </a:rPr>
              <a:t>http://bit.ly/SeNsOrFuSiOn</a:t>
            </a:r>
            <a:r>
              <a:rPr lang="de-DE" sz="1100" dirty="0">
                <a:latin typeface="Georgia" charset="0"/>
                <a:ea typeface="Georgia" charset="0"/>
                <a:cs typeface="Georgia" charset="0"/>
              </a:rPr>
              <a:t> (</a:t>
            </a:r>
            <a:r>
              <a:rPr lang="de-DE" sz="1100" dirty="0" err="1">
                <a:latin typeface="Georgia" charset="0"/>
                <a:ea typeface="Georgia" charset="0"/>
                <a:cs typeface="Georgia" charset="0"/>
              </a:rPr>
              <a:t>fetched</a:t>
            </a:r>
            <a:r>
              <a:rPr lang="de-DE" sz="1100" dirty="0">
                <a:latin typeface="Georgia" charset="0"/>
                <a:ea typeface="Georgia" charset="0"/>
                <a:cs typeface="Georgia" charset="0"/>
              </a:rPr>
              <a:t> on </a:t>
            </a:r>
            <a:r>
              <a:rPr lang="de-DE" sz="1100" dirty="0" err="1">
                <a:latin typeface="Georgia" charset="0"/>
                <a:ea typeface="Georgia" charset="0"/>
                <a:cs typeface="Georgia" charset="0"/>
              </a:rPr>
              <a:t>the</a:t>
            </a:r>
            <a:r>
              <a:rPr lang="de-DE" sz="1100" dirty="0">
                <a:latin typeface="Georgia" charset="0"/>
                <a:ea typeface="Georgia" charset="0"/>
                <a:cs typeface="Georgia" charset="0"/>
              </a:rPr>
              <a:t> 19.05.19)</a:t>
            </a:r>
            <a:endParaRPr lang="de-DE" sz="1100" dirty="0">
              <a:effectLst/>
              <a:latin typeface="Georgia" charset="0"/>
              <a:ea typeface="Georgia" charset="0"/>
              <a:cs typeface="Georg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76176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Gerade Verbindung mit Pfeil 17"/>
          <p:cNvCxnSpPr>
            <a:endCxn id="3" idx="2"/>
          </p:cNvCxnSpPr>
          <p:nvPr/>
        </p:nvCxnSpPr>
        <p:spPr>
          <a:xfrm flipV="1">
            <a:off x="5751513" y="4426958"/>
            <a:ext cx="3027" cy="58269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Georgia" charset="0"/>
                <a:ea typeface="Georgia" charset="0"/>
                <a:cs typeface="Georgia" charset="0"/>
              </a:rPr>
              <a:t>Filters</a:t>
            </a:r>
          </a:p>
        </p:txBody>
      </p:sp>
      <p:sp>
        <p:nvSpPr>
          <p:cNvPr id="3" name="Rechteck 2"/>
          <p:cNvSpPr/>
          <p:nvPr/>
        </p:nvSpPr>
        <p:spPr>
          <a:xfrm>
            <a:off x="4546775" y="3052204"/>
            <a:ext cx="2415530" cy="13747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ESTIMATOR</a:t>
            </a:r>
          </a:p>
        </p:txBody>
      </p:sp>
      <p:sp>
        <p:nvSpPr>
          <p:cNvPr id="4" name="Oval 3"/>
          <p:cNvSpPr/>
          <p:nvPr/>
        </p:nvSpPr>
        <p:spPr>
          <a:xfrm>
            <a:off x="1172955" y="2326991"/>
            <a:ext cx="1582858" cy="282518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latin typeface="Georgia" charset="0"/>
                <a:ea typeface="Georgia" charset="0"/>
                <a:cs typeface="Georgia" charset="0"/>
              </a:rPr>
              <a:t>INPUT DATA</a:t>
            </a:r>
          </a:p>
        </p:txBody>
      </p:sp>
      <p:cxnSp>
        <p:nvCxnSpPr>
          <p:cNvPr id="6" name="Gerade Verbindung mit Pfeil 5"/>
          <p:cNvCxnSpPr>
            <a:stCxn id="4" idx="6"/>
            <a:endCxn id="3" idx="1"/>
          </p:cNvCxnSpPr>
          <p:nvPr/>
        </p:nvCxnSpPr>
        <p:spPr>
          <a:xfrm>
            <a:off x="2755813" y="3739581"/>
            <a:ext cx="1790962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 Verbindung mit Pfeil 7"/>
          <p:cNvCxnSpPr>
            <a:endCxn id="3" idx="0"/>
          </p:cNvCxnSpPr>
          <p:nvPr/>
        </p:nvCxnSpPr>
        <p:spPr>
          <a:xfrm>
            <a:off x="5751513" y="2469513"/>
            <a:ext cx="3027" cy="58269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/>
          <p:cNvSpPr txBox="1"/>
          <p:nvPr/>
        </p:nvSpPr>
        <p:spPr>
          <a:xfrm>
            <a:off x="4386661" y="2083024"/>
            <a:ext cx="2729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Georgia" charset="0"/>
                <a:ea typeface="Georgia" charset="0"/>
                <a:cs typeface="Georgia" charset="0"/>
              </a:rPr>
              <a:t>OBJECTIVE FUNCTION</a:t>
            </a:r>
          </a:p>
        </p:txBody>
      </p:sp>
      <p:cxnSp>
        <p:nvCxnSpPr>
          <p:cNvPr id="14" name="Gerade Verbindung mit Pfeil 13"/>
          <p:cNvCxnSpPr/>
          <p:nvPr/>
        </p:nvCxnSpPr>
        <p:spPr>
          <a:xfrm>
            <a:off x="6962305" y="3739581"/>
            <a:ext cx="1790962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/>
          <p:nvPr/>
        </p:nvSpPr>
        <p:spPr>
          <a:xfrm>
            <a:off x="8750240" y="2255077"/>
            <a:ext cx="1862896" cy="2825180"/>
          </a:xfrm>
          <a:prstGeom prst="ellipse">
            <a:avLst/>
          </a:prstGeom>
          <a:noFill/>
          <a:ln w="857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>
                <a:latin typeface="Georgia" charset="0"/>
                <a:ea typeface="Georgia" charset="0"/>
                <a:cs typeface="Georgia" charset="0"/>
              </a:rPr>
              <a:t>ESTIMATION</a:t>
            </a:r>
          </a:p>
        </p:txBody>
      </p:sp>
      <p:sp>
        <p:nvSpPr>
          <p:cNvPr id="21" name="Textfeld 20"/>
          <p:cNvSpPr txBox="1"/>
          <p:nvPr/>
        </p:nvSpPr>
        <p:spPr>
          <a:xfrm>
            <a:off x="4603784" y="4967505"/>
            <a:ext cx="2358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latin typeface="Georgia" charset="0"/>
                <a:ea typeface="Georgia" charset="0"/>
                <a:cs typeface="Georgia" charset="0"/>
              </a:rPr>
              <a:t>MODEL</a:t>
            </a:r>
          </a:p>
        </p:txBody>
      </p:sp>
      <p:pic>
        <p:nvPicPr>
          <p:cNvPr id="4098" name="Picture 2" descr="ildergebnis für kalman filter equation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3187" y="1829818"/>
            <a:ext cx="6905625" cy="3819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feld 22"/>
          <p:cNvSpPr txBox="1"/>
          <p:nvPr/>
        </p:nvSpPr>
        <p:spPr>
          <a:xfrm>
            <a:off x="2550949" y="5590817"/>
            <a:ext cx="557812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>
                <a:latin typeface="Georgia" charset="0"/>
                <a:ea typeface="Georgia" charset="0"/>
                <a:cs typeface="Georgia" charset="0"/>
              </a:rPr>
              <a:t>https://</a:t>
            </a:r>
            <a:r>
              <a:rPr lang="de-DE" sz="1100" dirty="0" err="1">
                <a:latin typeface="Georgia" charset="0"/>
                <a:ea typeface="Georgia" charset="0"/>
                <a:cs typeface="Georgia" charset="0"/>
              </a:rPr>
              <a:t>www.researchgate.net</a:t>
            </a:r>
            <a:r>
              <a:rPr lang="de-DE" sz="1100" dirty="0">
                <a:latin typeface="Georgia" charset="0"/>
                <a:ea typeface="Georgia" charset="0"/>
                <a:cs typeface="Georgia" charset="0"/>
              </a:rPr>
              <a:t>/</a:t>
            </a:r>
            <a:r>
              <a:rPr lang="de-DE" sz="1100" dirty="0" err="1">
                <a:latin typeface="Georgia" charset="0"/>
                <a:ea typeface="Georgia" charset="0"/>
                <a:cs typeface="Georgia" charset="0"/>
              </a:rPr>
              <a:t>figure</a:t>
            </a:r>
            <a:r>
              <a:rPr lang="de-DE" sz="1100" dirty="0">
                <a:latin typeface="Georgia" charset="0"/>
                <a:ea typeface="Georgia" charset="0"/>
                <a:cs typeface="Georgia" charset="0"/>
              </a:rPr>
              <a:t>/Kalman-filter-equations-and-instruction_fig3_283645465</a:t>
            </a:r>
          </a:p>
        </p:txBody>
      </p:sp>
    </p:spTree>
    <p:extLst>
      <p:ext uri="{BB962C8B-B14F-4D97-AF65-F5344CB8AC3E}">
        <p14:creationId xmlns:p14="http://schemas.microsoft.com/office/powerpoint/2010/main" val="92227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http://www.pieter-jan.com/images/resize/Complementary_Filte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4912" y="1303220"/>
            <a:ext cx="7308847" cy="5133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feld 2"/>
          <p:cNvSpPr txBox="1"/>
          <p:nvPr/>
        </p:nvSpPr>
        <p:spPr>
          <a:xfrm>
            <a:off x="2654912" y="6436603"/>
            <a:ext cx="557812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>
                <a:latin typeface="Georgia" charset="0"/>
                <a:ea typeface="Georgia" charset="0"/>
                <a:cs typeface="Georgia" charset="0"/>
              </a:rPr>
              <a:t>http://</a:t>
            </a:r>
            <a:r>
              <a:rPr lang="de-DE" sz="1100" dirty="0" err="1">
                <a:latin typeface="Georgia" charset="0"/>
                <a:ea typeface="Georgia" charset="0"/>
                <a:cs typeface="Georgia" charset="0"/>
              </a:rPr>
              <a:t>www.pieter-jan.com</a:t>
            </a:r>
            <a:r>
              <a:rPr lang="de-DE" sz="1100" dirty="0">
                <a:latin typeface="Georgia" charset="0"/>
                <a:ea typeface="Georgia" charset="0"/>
                <a:cs typeface="Georgia" charset="0"/>
              </a:rPr>
              <a:t>/</a:t>
            </a:r>
            <a:r>
              <a:rPr lang="de-DE" sz="1100" dirty="0" err="1">
                <a:latin typeface="Georgia" charset="0"/>
                <a:ea typeface="Georgia" charset="0"/>
                <a:cs typeface="Georgia" charset="0"/>
              </a:rPr>
              <a:t>images</a:t>
            </a:r>
            <a:r>
              <a:rPr lang="de-DE" sz="1100" dirty="0">
                <a:latin typeface="Georgia" charset="0"/>
                <a:ea typeface="Georgia" charset="0"/>
                <a:cs typeface="Georgia" charset="0"/>
              </a:rPr>
              <a:t>/</a:t>
            </a:r>
            <a:r>
              <a:rPr lang="de-DE" sz="1100" dirty="0" err="1">
                <a:latin typeface="Georgia" charset="0"/>
                <a:ea typeface="Georgia" charset="0"/>
                <a:cs typeface="Georgia" charset="0"/>
              </a:rPr>
              <a:t>Complementary_Filter.png</a:t>
            </a:r>
            <a:endParaRPr lang="de-DE" sz="1100" dirty="0"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4" name="Titel 1"/>
          <p:cNvSpPr txBox="1">
            <a:spLocks/>
          </p:cNvSpPr>
          <p:nvPr/>
        </p:nvSpPr>
        <p:spPr>
          <a:xfrm>
            <a:off x="685801" y="609600"/>
            <a:ext cx="10131425" cy="1456267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Accelerometer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and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Gyroscope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841845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accelerometer</a:t>
            </a:r>
            <a:endParaRPr lang="de-DE" dirty="0">
              <a:latin typeface="Georgia" charset="0"/>
              <a:ea typeface="Georgia" charset="0"/>
              <a:cs typeface="Georgia" charset="0"/>
            </a:endParaRPr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8113" y="1601729"/>
            <a:ext cx="6346800" cy="4760100"/>
          </a:xfrm>
        </p:spPr>
      </p:pic>
      <p:sp>
        <p:nvSpPr>
          <p:cNvPr id="6" name="Textfeld 5"/>
          <p:cNvSpPr txBox="1"/>
          <p:nvPr/>
        </p:nvSpPr>
        <p:spPr>
          <a:xfrm>
            <a:off x="2578113" y="6361829"/>
            <a:ext cx="557812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>
                <a:latin typeface="Georgia" charset="0"/>
                <a:ea typeface="Georgia" charset="0"/>
                <a:cs typeface="Georgia" charset="0"/>
              </a:rPr>
              <a:t>Made </a:t>
            </a:r>
            <a:r>
              <a:rPr lang="de-DE" sz="1100" dirty="0" err="1">
                <a:latin typeface="Georgia" charset="0"/>
                <a:ea typeface="Georgia" charset="0"/>
                <a:cs typeface="Georgia" charset="0"/>
              </a:rPr>
              <a:t>by</a:t>
            </a:r>
            <a:r>
              <a:rPr lang="de-DE" sz="11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1100" dirty="0" err="1">
                <a:latin typeface="Georgia" charset="0"/>
                <a:ea typeface="Georgia" charset="0"/>
                <a:cs typeface="Georgia" charset="0"/>
              </a:rPr>
              <a:t>Riccardo‘s</a:t>
            </a:r>
            <a:r>
              <a:rPr lang="de-DE" sz="11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sz="1100" dirty="0" err="1">
                <a:latin typeface="Georgia" charset="0"/>
                <a:ea typeface="Georgia" charset="0"/>
                <a:cs typeface="Georgia" charset="0"/>
              </a:rPr>
              <a:t>computer</a:t>
            </a:r>
            <a:endParaRPr lang="de-DE" sz="1100" dirty="0">
              <a:latin typeface="Georgia" charset="0"/>
              <a:ea typeface="Georgia" charset="0"/>
              <a:cs typeface="Georg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989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Georgia" charset="0"/>
                <a:ea typeface="Georgia" charset="0"/>
                <a:cs typeface="Georgia" charset="0"/>
              </a:rPr>
              <a:t>Evaluation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of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my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ma</a:t>
            </a:r>
            <a:endParaRPr lang="de-DE" dirty="0"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85801" y="2142067"/>
            <a:ext cx="10131425" cy="4490381"/>
          </a:xfrm>
        </p:spPr>
        <p:txBody>
          <a:bodyPr>
            <a:normAutofit fontScale="92500" lnSpcReduction="10000"/>
          </a:bodyPr>
          <a:lstStyle/>
          <a:p>
            <a:r>
              <a:rPr lang="de-DE" dirty="0" err="1"/>
              <a:t>What</a:t>
            </a:r>
            <a:r>
              <a:rPr lang="de-DE" dirty="0"/>
              <a:t> was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most</a:t>
            </a:r>
            <a:r>
              <a:rPr lang="de-DE" dirty="0"/>
              <a:t> </a:t>
            </a:r>
            <a:r>
              <a:rPr lang="de-DE" dirty="0" err="1"/>
              <a:t>difficult</a:t>
            </a:r>
            <a:r>
              <a:rPr lang="de-DE" dirty="0"/>
              <a:t>?</a:t>
            </a:r>
          </a:p>
          <a:p>
            <a:pPr lvl="1"/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Developing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a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reasonable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sensor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fusion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algorithm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,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which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is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giving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me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the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results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I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want</a:t>
            </a:r>
            <a:endParaRPr lang="de-DE" dirty="0">
              <a:latin typeface="Georgia" charset="0"/>
              <a:ea typeface="Georgia" charset="0"/>
              <a:cs typeface="Georgia" charset="0"/>
            </a:endParaRPr>
          </a:p>
          <a:p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did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overcome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difficulty</a:t>
            </a:r>
            <a:r>
              <a:rPr lang="de-DE" dirty="0"/>
              <a:t>?</a:t>
            </a:r>
          </a:p>
          <a:p>
            <a:pPr lvl="1"/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By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learning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a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lot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of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math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,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mainly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statistics</a:t>
            </a:r>
            <a:endParaRPr lang="de-DE" dirty="0">
              <a:latin typeface="Georgia" charset="0"/>
              <a:ea typeface="Georgia" charset="0"/>
              <a:cs typeface="Georgia" charset="0"/>
            </a:endParaRPr>
          </a:p>
          <a:p>
            <a:pPr lvl="1"/>
            <a:r>
              <a:rPr lang="de-DE" dirty="0">
                <a:latin typeface="Georgia" charset="0"/>
                <a:ea typeface="Georgia" charset="0"/>
                <a:cs typeface="Georgia" charset="0"/>
              </a:rPr>
              <a:t>AND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by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looking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at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datasheets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of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my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sensors</a:t>
            </a:r>
            <a:endParaRPr lang="de-DE" dirty="0">
              <a:latin typeface="Georgia" charset="0"/>
              <a:ea typeface="Georgia" charset="0"/>
              <a:cs typeface="Georgia" charset="0"/>
            </a:endParaRPr>
          </a:p>
          <a:p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What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must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be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improvemed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for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my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MA?</a:t>
            </a:r>
          </a:p>
          <a:p>
            <a:pPr lvl="1"/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My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</a:rPr>
              <a:t>product</a:t>
            </a:r>
            <a:r>
              <a:rPr lang="de-DE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</a:t>
            </a:r>
          </a:p>
          <a:p>
            <a:pPr lvl="2"/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It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could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be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the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case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that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I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have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to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exchange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the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whole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hardware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system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by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an alternative, due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to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certain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error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made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by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the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microcontroller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(e.g.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storage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of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values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)</a:t>
            </a:r>
          </a:p>
          <a:p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Next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steps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:</a:t>
            </a:r>
          </a:p>
          <a:p>
            <a:pPr lvl="1"/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Finding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out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the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behaviour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of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the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measurement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noise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, so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that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an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appropriate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filter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can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be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chosen</a:t>
            </a:r>
            <a:endParaRPr lang="de-DE" dirty="0">
              <a:latin typeface="Georgia" charset="0"/>
              <a:ea typeface="Georgia" charset="0"/>
              <a:cs typeface="Georgia" charset="0"/>
              <a:sym typeface="Wingdings"/>
            </a:endParaRPr>
          </a:p>
          <a:p>
            <a:pPr lvl="1"/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Implementation </a:t>
            </a:r>
            <a:r>
              <a:rPr lang="de-DE" dirty="0" err="1">
                <a:latin typeface="Georgia" charset="0"/>
                <a:ea typeface="Georgia" charset="0"/>
                <a:cs typeface="Georgia" charset="0"/>
                <a:sym typeface="Wingdings"/>
              </a:rPr>
              <a:t>of</a:t>
            </a:r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 filter-system </a:t>
            </a:r>
          </a:p>
          <a:p>
            <a:pPr lvl="1"/>
            <a:r>
              <a:rPr lang="de-DE" dirty="0">
                <a:latin typeface="Georgia" charset="0"/>
                <a:ea typeface="Georgia" charset="0"/>
                <a:cs typeface="Georgia" charset="0"/>
                <a:sym typeface="Wingdings"/>
              </a:rPr>
              <a:t>Tests</a:t>
            </a:r>
            <a:endParaRPr lang="de-DE" dirty="0">
              <a:latin typeface="Georgia" charset="0"/>
              <a:ea typeface="Georgia" charset="0"/>
              <a:cs typeface="Georg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28750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27235" y="2734792"/>
            <a:ext cx="10131425" cy="1456267"/>
          </a:xfrm>
        </p:spPr>
        <p:txBody>
          <a:bodyPr/>
          <a:lstStyle/>
          <a:p>
            <a:pPr algn="ctr"/>
            <a:r>
              <a:rPr lang="de-DE" dirty="0" err="1"/>
              <a:t>Questions</a:t>
            </a:r>
            <a:r>
              <a:rPr lang="de-DE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12803437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Himme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Himmel</Template>
  <TotalTime>0</TotalTime>
  <Words>688</Words>
  <Application>Microsoft Macintosh PowerPoint</Application>
  <PresentationFormat>Breitbild</PresentationFormat>
  <Paragraphs>71</Paragraphs>
  <Slides>9</Slides>
  <Notes>7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Georgia</vt:lpstr>
      <vt:lpstr>Himmel</vt:lpstr>
      <vt:lpstr>PowerPoint-Präsentation</vt:lpstr>
      <vt:lpstr>PowerPoint-Präsentation</vt:lpstr>
      <vt:lpstr>3D Positioning</vt:lpstr>
      <vt:lpstr>Sensor fusion </vt:lpstr>
      <vt:lpstr>Filters</vt:lpstr>
      <vt:lpstr>PowerPoint-Präsentation</vt:lpstr>
      <vt:lpstr>accelerometer</vt:lpstr>
      <vt:lpstr>Evaluation of my ma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Feingold, Sirion</dc:creator>
  <cp:lastModifiedBy>Feingold, Riccardo Orion (STUDENTS)</cp:lastModifiedBy>
  <cp:revision>31</cp:revision>
  <dcterms:created xsi:type="dcterms:W3CDTF">2019-06-22T14:01:53Z</dcterms:created>
  <dcterms:modified xsi:type="dcterms:W3CDTF">2019-09-23T08:23:36Z</dcterms:modified>
</cp:coreProperties>
</file>

<file path=docProps/thumbnail.jpeg>
</file>